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8" r:id="rId3"/>
    <p:sldId id="260" r:id="rId4"/>
    <p:sldId id="261" r:id="rId5"/>
    <p:sldId id="262" r:id="rId6"/>
    <p:sldId id="263" r:id="rId7"/>
    <p:sldId id="264" r:id="rId8"/>
    <p:sldId id="265" r:id="rId9"/>
    <p:sldId id="259" r:id="rId10"/>
    <p:sldId id="266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ill Sans" panose="020B0604020202020204" charset="0"/>
      <p:regular r:id="rId17"/>
      <p:bold r:id="rId18"/>
    </p:embeddedFont>
    <p:embeddedFont>
      <p:font typeface="Quattrocento Sans" panose="020B0604020202020204" charset="0"/>
      <p:regular r:id="rId19"/>
      <p:bold r:id="rId20"/>
      <p:italic r:id="rId21"/>
      <p:boldItalic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24"/>
    <p:restoredTop sz="94648"/>
  </p:normalViewPr>
  <p:slideViewPr>
    <p:cSldViewPr snapToGrid="0">
      <p:cViewPr varScale="1">
        <p:scale>
          <a:sx n="137" d="100"/>
          <a:sy n="137" d="100"/>
        </p:scale>
        <p:origin x="96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png>
</file>

<file path=ppt/media/image9.gif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791ec946c_8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7791ec946c_8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791ec946c_8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7791ec946c_8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791ec946c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7791ec946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791ec946c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7791ec946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791ec946c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7791ec946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791ec946c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7791ec946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791ec946c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7791ec946c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791ec946c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7791ec946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791ec946c_8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g7791ec946c_8_2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7791ec946c_8_2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8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15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4025" y="2207985"/>
            <a:ext cx="1671586" cy="727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043" y="1267645"/>
            <a:ext cx="685800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44025" y="315789"/>
            <a:ext cx="508379" cy="65921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7"/>
          <p:cNvSpPr txBox="1">
            <a:spLocks noGrp="1"/>
          </p:cNvSpPr>
          <p:nvPr>
            <p:ph type="title" idx="4294967295"/>
          </p:nvPr>
        </p:nvSpPr>
        <p:spPr>
          <a:xfrm>
            <a:off x="4292300" y="1179154"/>
            <a:ext cx="49407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25" tIns="32725" rIns="32725" bIns="327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Reality Unreality </a:t>
            </a:r>
            <a:endParaRPr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4572002" y="726425"/>
            <a:ext cx="35262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29450" rIns="58925" bIns="29450" anchor="t" anchorCtr="0">
            <a:noAutofit/>
          </a:bodyPr>
          <a:lstStyle/>
          <a:p>
            <a:pPr algn="ctr" fontAlgn="ctr"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24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Шереметьево МАШ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/>
        </p:nvSpPr>
        <p:spPr>
          <a:xfrm>
            <a:off x="301699" y="135566"/>
            <a:ext cx="65390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Проблема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0" name="Google Shape;160;p29"/>
          <p:cNvSpPr txBox="1"/>
          <p:nvPr/>
        </p:nvSpPr>
        <p:spPr>
          <a:xfrm>
            <a:off x="854302" y="1097612"/>
            <a:ext cx="3922283" cy="2362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+mj-lt"/>
              </a:rPr>
              <a:t>В настоящее время ориентирование в аэропорту для многих посетителей является довольно сложной задачей, несмотря на большое количество знаков и вывесок.</a:t>
            </a:r>
            <a:endParaRPr lang="en-US" sz="16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+mj-lt"/>
              </a:rPr>
              <a:t> Причиной этому является большая площадь аэропорта и неумение людей ориентироваться. </a:t>
            </a:r>
            <a:endParaRPr lang="en-US" sz="16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+mj-lt"/>
              </a:rPr>
              <a:t>Люди попавшие в аэропорт впервые могут не знать алгоритм подготовки к полету. </a:t>
            </a:r>
            <a:endParaRPr lang="en-US" sz="16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+mj-lt"/>
              </a:rPr>
              <a:t>Также не менее важным критерием является страх потеряться или же просто опоздать на нужный рейс.</a:t>
            </a:r>
            <a:endParaRPr sz="1600" dirty="0"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093C06-5ACD-4E26-9331-34C2C5CD5B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1225" y="1793683"/>
            <a:ext cx="4031334" cy="22847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D32D01-EDC3-4FC5-9F38-F0784DC72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819" y="0"/>
            <a:ext cx="9144000" cy="5143500"/>
          </a:xfrm>
          <a:prstGeom prst="rect">
            <a:avLst/>
          </a:prstGeom>
        </p:spPr>
      </p:pic>
      <p:sp>
        <p:nvSpPr>
          <p:cNvPr id="165" name="Google Shape;165;p30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0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Решение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B7EC98F-C221-49DC-AD5C-296294FF42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6415" y="-55274"/>
            <a:ext cx="2818263" cy="519877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C6E258-DF08-4034-90BA-9AC63BA297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9158" y="-248106"/>
            <a:ext cx="3665137" cy="5472189"/>
          </a:xfrm>
          <a:prstGeom prst="rect">
            <a:avLst/>
          </a:prstGeom>
        </p:spPr>
      </p:pic>
      <p:sp>
        <p:nvSpPr>
          <p:cNvPr id="167" name="Google Shape;167;p30"/>
          <p:cNvSpPr txBox="1"/>
          <p:nvPr/>
        </p:nvSpPr>
        <p:spPr>
          <a:xfrm>
            <a:off x="1264178" y="235575"/>
            <a:ext cx="5228442" cy="237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3200" dirty="0">
                <a:latin typeface="Calibri"/>
                <a:ea typeface="Calibri"/>
                <a:cs typeface="Calibri"/>
                <a:sym typeface="Calibri"/>
              </a:rPr>
              <a:t>Мы предлагаем вам решение этой проблемы - Это персонального ассистент. Он знает много интересных мест и фактов о Шереметьево.</a:t>
            </a:r>
          </a:p>
          <a:p>
            <a:pPr lvl="0"/>
            <a:r>
              <a:rPr lang="ru-RU" sz="3200" dirty="0">
                <a:latin typeface="Calibri"/>
                <a:ea typeface="Calibri"/>
                <a:cs typeface="Calibri"/>
                <a:sym typeface="Calibri"/>
              </a:rPr>
              <a:t>Его задача –провести вас от входа </a:t>
            </a:r>
            <a:r>
              <a:rPr lang="ru-RU" sz="3200">
                <a:latin typeface="Calibri"/>
                <a:ea typeface="Calibri"/>
                <a:cs typeface="Calibri"/>
                <a:sym typeface="Calibri"/>
              </a:rPr>
              <a:t>до вылета.</a:t>
            </a:r>
            <a:endParaRPr lang="ru-RU" sz="32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1"/>
          <p:cNvSpPr txBox="1"/>
          <p:nvPr/>
        </p:nvSpPr>
        <p:spPr>
          <a:xfrm>
            <a:off x="697384" y="115766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100" dirty="0">
                <a:solidFill>
                  <a:schemeClr val="dk1"/>
                </a:solidFill>
                <a:latin typeface="Calibri"/>
                <a:ea typeface="Gill Sans"/>
                <a:cs typeface="Calibri"/>
                <a:sym typeface="Calibri"/>
              </a:rPr>
              <a:t>Бизнес ценность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4" name="Google Shape;174;p31"/>
          <p:cNvSpPr txBox="1"/>
          <p:nvPr/>
        </p:nvSpPr>
        <p:spPr>
          <a:xfrm>
            <a:off x="955699" y="955306"/>
            <a:ext cx="7219310" cy="352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+mj-lt"/>
              </a:rPr>
              <a:t>1.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Решение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на основе </a:t>
            </a:r>
            <a:r>
              <a:rPr lang="ru-RU" sz="1800" dirty="0">
                <a:latin typeface="+mj-lt"/>
              </a:rPr>
              <a:t>виртуального помощника, которое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менее затратно и понятнее для пользователя.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-RU" sz="1800" dirty="0">
                <a:latin typeface="+mj-lt"/>
              </a:rPr>
            </a:br>
            <a:r>
              <a:rPr lang="en-US" sz="1800" dirty="0">
                <a:latin typeface="+mj-lt"/>
              </a:rPr>
              <a:t>2.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Использование QR кодов для навигации, что позволит обеспечить простой и надежный способ нахождения текущего местоположения. Также рядом с QR кодами будет располагаться ссылка на самого бота.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-RU" sz="1800" dirty="0">
                <a:latin typeface="+mj-lt"/>
              </a:rPr>
            </a:br>
            <a:r>
              <a:rPr lang="en-US" sz="1800" dirty="0">
                <a:latin typeface="+mj-lt"/>
              </a:rPr>
              <a:t>3.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У пользователя редко бывает время для скачивания приложения, а обращение к боту займет всего несколько секунд и позволит быстро сориентироваться в аэропорту.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800" dirty="0"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6ECBAA-423D-4226-B244-66232A228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5576"/>
            <a:ext cx="979192" cy="979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F4F4E19-1AD7-42E5-8FDD-2EA7F8D2F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76" y="852375"/>
            <a:ext cx="1043201" cy="10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0AB86BE1-38A2-440C-BB35-D05784E20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0" y="3081093"/>
            <a:ext cx="938029" cy="1068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Стек технологий</a:t>
            </a:r>
            <a:endParaRPr sz="9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" name="Google Shape;179;p32">
            <a:extLst>
              <a:ext uri="{FF2B5EF4-FFF2-40B4-BE49-F238E27FC236}">
                <a16:creationId xmlns:a16="http://schemas.microsoft.com/office/drawing/2014/main" id="{8DC947B2-C439-4BA9-A301-09295248E3BB}"/>
              </a:ext>
            </a:extLst>
          </p:cNvPr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81;p32">
            <a:extLst>
              <a:ext uri="{FF2B5EF4-FFF2-40B4-BE49-F238E27FC236}">
                <a16:creationId xmlns:a16="http://schemas.microsoft.com/office/drawing/2014/main" id="{DC9ADCA8-92A2-4C6B-96B8-36D36F45A97C}"/>
              </a:ext>
            </a:extLst>
          </p:cNvPr>
          <p:cNvSpPr txBox="1"/>
          <p:nvPr/>
        </p:nvSpPr>
        <p:spPr>
          <a:xfrm>
            <a:off x="3220775" y="953439"/>
            <a:ext cx="5693149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Приложения, созданные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на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Flutter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 имеют свойство кроссплатформенности, позволяющее запускать приложение на различных устройствах, а также возможность запускать в веб-браузере.</a:t>
            </a:r>
            <a:endParaRPr lang="ru-RU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92453BC-30CD-4664-A6C0-3CAC2A6F1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515" y="891144"/>
            <a:ext cx="2179140" cy="122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85FCBF65-2B71-4911-83CB-D3091FD06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99" y="2358464"/>
            <a:ext cx="2258181" cy="959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Текст 2">
            <a:extLst>
              <a:ext uri="{FF2B5EF4-FFF2-40B4-BE49-F238E27FC236}">
                <a16:creationId xmlns:a16="http://schemas.microsoft.com/office/drawing/2014/main" id="{961F6ED1-2A18-44E4-89BA-9D2CBDBF1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2655" y="2477128"/>
            <a:ext cx="5823750" cy="1793101"/>
          </a:xfrm>
        </p:spPr>
        <p:txBody>
          <a:bodyPr/>
          <a:lstStyle/>
          <a:p>
            <a:pPr marL="152400" indent="0">
              <a:buNone/>
            </a:pPr>
            <a:r>
              <a:rPr lang="en-US" sz="1600" dirty="0" err="1">
                <a:solidFill>
                  <a:schemeClr val="tx1"/>
                </a:solidFill>
              </a:rPr>
              <a:t>Dialogflow</a:t>
            </a:r>
            <a:r>
              <a:rPr lang="en-US" sz="1600" dirty="0">
                <a:solidFill>
                  <a:schemeClr val="tx1"/>
                </a:solidFill>
              </a:rPr>
              <a:t> – </a:t>
            </a:r>
            <a:r>
              <a:rPr lang="ru-RU" sz="1600" dirty="0">
                <a:solidFill>
                  <a:schemeClr val="tx1"/>
                </a:solidFill>
              </a:rPr>
              <a:t>сервис помогает очеловечить нашего ассистента. Он поможет понимать пользователя с ошибками и даже другой раскладкой.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3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33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Потенциал решения</a:t>
            </a:r>
            <a:endParaRPr sz="9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449675" y="1296499"/>
            <a:ext cx="5662800" cy="2306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Описание следующих шагов развития продукта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Шаг 1. Добавить локальную поддержку этажей</a:t>
            </a:r>
            <a:r>
              <a:rPr lang="en-US" dirty="0"/>
              <a:t> </a:t>
            </a:r>
            <a:r>
              <a:rPr lang="ru-RU" dirty="0"/>
              <a:t>в приложении</a:t>
            </a:r>
            <a:r>
              <a:rPr lang="ru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Шаг 2. Улучшить взаимодействие ассистента с пользователем, добавить локальную базу данных для хранение информации</a:t>
            </a:r>
            <a:r>
              <a:rPr lang="ru-RU" dirty="0"/>
              <a:t>, добавление полезной информации.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Шаг 3.  Добавить поддержку переписки с ботом в  мессенджерах (Такие как </a:t>
            </a:r>
            <a:r>
              <a:rPr lang="en-US" dirty="0"/>
              <a:t>Telegram)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Шаг 4. Определение положения пользователя по </a:t>
            </a:r>
            <a:r>
              <a:rPr lang="en-US" dirty="0" err="1"/>
              <a:t>Qr</a:t>
            </a:r>
            <a:r>
              <a:rPr lang="en-US" dirty="0"/>
              <a:t> </a:t>
            </a:r>
            <a:r>
              <a:rPr lang="ru-RU" dirty="0"/>
              <a:t>коду.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Шаг 5. ?? Секретная функция ??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113C549-935D-4BFD-81CF-EF220C83BF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5076" y="760513"/>
            <a:ext cx="1294832" cy="129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3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34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Демонстрация решения</a:t>
            </a:r>
            <a:endParaRPr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34"/>
          <p:cNvSpPr txBox="1"/>
          <p:nvPr/>
        </p:nvSpPr>
        <p:spPr>
          <a:xfrm>
            <a:off x="1555845" y="-12562"/>
            <a:ext cx="5662800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2021-04-24 13-08-01">
            <a:hlinkClick r:id="" action="ppaction://media"/>
            <a:extLst>
              <a:ext uri="{FF2B5EF4-FFF2-40B4-BE49-F238E27FC236}">
                <a16:creationId xmlns:a16="http://schemas.microsoft.com/office/drawing/2014/main" id="{18C6C46A-BC7F-4B8C-BA1F-782503DC61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5699" y="991984"/>
            <a:ext cx="7287549" cy="409924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F6A8F2-D73F-4EBF-878E-2D45A8103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752" y="852375"/>
            <a:ext cx="2818263" cy="420777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4B2DAFB-46FC-4156-9EC1-BB21A1E8DE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0008" y="824225"/>
            <a:ext cx="2818263" cy="42359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955699" y="74192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Команда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3" name="Google Shape;153;p28"/>
          <p:cNvSpPr txBox="1"/>
          <p:nvPr/>
        </p:nvSpPr>
        <p:spPr>
          <a:xfrm>
            <a:off x="1199097" y="1128507"/>
            <a:ext cx="3372903" cy="1129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Макаров Дмитрий – Капитан команды</a:t>
            </a:r>
            <a:r>
              <a:rPr lang="ru-RU" sz="1400" dirty="0">
                <a:latin typeface="+mj-lt"/>
              </a:rPr>
              <a:t>, разработка на </a:t>
            </a:r>
            <a:r>
              <a:rPr lang="ru-RU" sz="1400" dirty="0" err="1">
                <a:latin typeface="+mj-lt"/>
              </a:rPr>
              <a:t>flutter</a:t>
            </a:r>
            <a:endParaRPr lang="ru-RU" sz="1400" dirty="0">
              <a:latin typeface="+mj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4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4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4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02A3E0B-FE25-4471-A373-BB74A3874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849" y="2490716"/>
            <a:ext cx="1628079" cy="244211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81F4E8E-38EA-416C-88F0-EF8A37A64D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07" r="24893" b="3921"/>
          <a:stretch/>
        </p:blipFill>
        <p:spPr bwMode="auto">
          <a:xfrm>
            <a:off x="113660" y="701333"/>
            <a:ext cx="1446662" cy="195145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lt-текст">
            <a:extLst>
              <a:ext uri="{FF2B5EF4-FFF2-40B4-BE49-F238E27FC236}">
                <a16:creationId xmlns:a16="http://schemas.microsoft.com/office/drawing/2014/main" id="{23D21DB6-6890-4ED2-9229-666613DE4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716" y="641323"/>
            <a:ext cx="1628079" cy="289356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9BEE5D-1355-4406-B696-752B38A4E66B}"/>
              </a:ext>
            </a:extLst>
          </p:cNvPr>
          <p:cNvSpPr txBox="1"/>
          <p:nvPr/>
        </p:nvSpPr>
        <p:spPr>
          <a:xfrm>
            <a:off x="7074202" y="1644188"/>
            <a:ext cx="18825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Александр </a:t>
            </a:r>
            <a:r>
              <a:rPr lang="ru-RU" sz="1400" b="0" i="0" dirty="0" err="1">
                <a:solidFill>
                  <a:srgbClr val="000000"/>
                </a:solidFill>
                <a:effectLst/>
                <a:latin typeface="+mj-lt"/>
              </a:rPr>
              <a:t>Замошников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 – разработка бота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2AB318-384A-4EBF-AE40-212DC2C7C4F1}"/>
              </a:ext>
            </a:extLst>
          </p:cNvPr>
          <p:cNvSpPr txBox="1"/>
          <p:nvPr/>
        </p:nvSpPr>
        <p:spPr>
          <a:xfrm>
            <a:off x="3592262" y="2830730"/>
            <a:ext cx="17444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Миронов Алексей – </a:t>
            </a:r>
            <a:endParaRPr lang="en-US" sz="1400" b="0" i="0" dirty="0">
              <a:solidFill>
                <a:srgbClr val="000000"/>
              </a:solidFill>
              <a:effectLst/>
              <a:latin typeface="+mj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400" b="0" i="0" dirty="0">
                <a:solidFill>
                  <a:srgbClr val="000000"/>
                </a:solidFill>
                <a:effectLst/>
                <a:latin typeface="+mj-lt"/>
              </a:rPr>
              <a:t>     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разработка на 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+mj-lt"/>
              </a:rPr>
              <a:t>     </a:t>
            </a:r>
            <a:r>
              <a:rPr lang="ru-RU" sz="1400" b="0" i="0" dirty="0" err="1">
                <a:solidFill>
                  <a:srgbClr val="000000"/>
                </a:solidFill>
                <a:effectLst/>
                <a:latin typeface="+mj-lt"/>
              </a:rPr>
              <a:t>flutter</a:t>
            </a:r>
            <a:r>
              <a:rPr lang="ru-RU" dirty="0">
                <a:latin typeface="+mj-lt"/>
              </a:rPr>
              <a:t>, </a:t>
            </a:r>
            <a:r>
              <a:rPr lang="en-US" dirty="0">
                <a:latin typeface="+mj-lt"/>
              </a:rPr>
              <a:t>telegram</a:t>
            </a:r>
            <a:endParaRPr lang="ru-RU" sz="1400" dirty="0">
              <a:latin typeface="+mj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/>
        </p:nvSpPr>
        <p:spPr>
          <a:xfrm>
            <a:off x="2310629" y="1494926"/>
            <a:ext cx="4676700" cy="16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300"/>
              <a:buFont typeface="Roboto"/>
              <a:buNone/>
            </a:pPr>
            <a:r>
              <a:rPr lang="ru" sz="3300" dirty="0">
                <a:solidFill>
                  <a:srgbClr val="222A35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 </a:t>
            </a:r>
            <a:endParaRPr sz="3300" dirty="0">
              <a:solidFill>
                <a:srgbClr val="222A3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300"/>
              <a:buFont typeface="Roboto"/>
              <a:buNone/>
            </a:pPr>
            <a:endParaRPr sz="3300" dirty="0">
              <a:solidFill>
                <a:srgbClr val="222A3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35"/>
          <p:cNvSpPr txBox="1"/>
          <p:nvPr/>
        </p:nvSpPr>
        <p:spPr>
          <a:xfrm>
            <a:off x="301699" y="135566"/>
            <a:ext cx="65390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330</Words>
  <Application>Microsoft Office PowerPoint</Application>
  <PresentationFormat>Экран (16:9)</PresentationFormat>
  <Paragraphs>48</Paragraphs>
  <Slides>9</Slides>
  <Notes>9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Gill Sans</vt:lpstr>
      <vt:lpstr>Calibri</vt:lpstr>
      <vt:lpstr>Quattrocento Sans</vt:lpstr>
      <vt:lpstr>Roboto</vt:lpstr>
      <vt:lpstr>Simple Light</vt:lpstr>
      <vt:lpstr>Тема Office</vt:lpstr>
      <vt:lpstr>Reality Unreality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Дмитрий Макаров</cp:lastModifiedBy>
  <cp:revision>66</cp:revision>
  <dcterms:modified xsi:type="dcterms:W3CDTF">2021-04-24T16:53:33Z</dcterms:modified>
</cp:coreProperties>
</file>